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5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6841-9904-4AC2-ADB3-FFC409C10DED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D6D2-0637-48DA-ACF3-79E0858AB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566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6841-9904-4AC2-ADB3-FFC409C10DED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D6D2-0637-48DA-ACF3-79E0858AB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062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6841-9904-4AC2-ADB3-FFC409C10DED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D6D2-0637-48DA-ACF3-79E0858AB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618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6841-9904-4AC2-ADB3-FFC409C10DED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D6D2-0637-48DA-ACF3-79E0858AB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463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6841-9904-4AC2-ADB3-FFC409C10DED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D6D2-0637-48DA-ACF3-79E0858AB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057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6841-9904-4AC2-ADB3-FFC409C10DED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D6D2-0637-48DA-ACF3-79E0858AB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1891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6841-9904-4AC2-ADB3-FFC409C10DED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D6D2-0637-48DA-ACF3-79E0858AB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6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6841-9904-4AC2-ADB3-FFC409C10DED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D6D2-0637-48DA-ACF3-79E0858AB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970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6841-9904-4AC2-ADB3-FFC409C10DED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D6D2-0637-48DA-ACF3-79E0858AB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429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6841-9904-4AC2-ADB3-FFC409C10DED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D6D2-0637-48DA-ACF3-79E0858AB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793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6841-9904-4AC2-ADB3-FFC409C10DED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D6D2-0637-48DA-ACF3-79E0858AB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000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6841-9904-4AC2-ADB3-FFC409C10DED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9D6D2-0637-48DA-ACF3-79E0858AB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934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5474825"/>
            <a:ext cx="9144000" cy="972274"/>
          </a:xfrm>
        </p:spPr>
        <p:txBody>
          <a:bodyPr>
            <a:normAutofit/>
          </a:bodyPr>
          <a:lstStyle/>
          <a:p>
            <a:pPr algn="l"/>
            <a:r>
              <a:rPr lang="hu-HU" b="1" dirty="0" smtClean="0">
                <a:solidFill>
                  <a:srgbClr val="FF0000"/>
                </a:solidFill>
              </a:rPr>
              <a:t>Készítette: </a:t>
            </a:r>
            <a:r>
              <a:rPr lang="hu-HU" b="1" dirty="0">
                <a:solidFill>
                  <a:srgbClr val="FF0000"/>
                </a:solidFill>
              </a:rPr>
              <a:t>S</a:t>
            </a:r>
            <a:r>
              <a:rPr lang="hu-HU" b="1" dirty="0" smtClean="0">
                <a:solidFill>
                  <a:srgbClr val="FF0000"/>
                </a:solidFill>
              </a:rPr>
              <a:t>zabóné Tóth Edit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Képtalálat a következőre: „iskolakezdés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195" y="390147"/>
            <a:ext cx="6264696" cy="385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éptalálat a következőre: „iskolakezdés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75" y="4324375"/>
            <a:ext cx="3105233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0787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 smtClean="0">
                <a:solidFill>
                  <a:srgbClr val="FF0000"/>
                </a:solidFill>
              </a:rPr>
              <a:t>Jobbkezes, balkezes</a:t>
            </a:r>
            <a:endParaRPr lang="hu-HU" sz="48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 smtClean="0"/>
              <a:t>Tekintsék természetesnek, ha gyermekük balkezes. </a:t>
            </a:r>
          </a:p>
          <a:p>
            <a:pPr marL="0" indent="0" algn="just">
              <a:buNone/>
            </a:pPr>
            <a:endParaRPr lang="hu-HU" dirty="0"/>
          </a:p>
          <a:p>
            <a:pPr marL="0" indent="0" algn="just">
              <a:buNone/>
            </a:pPr>
            <a:endParaRPr lang="hu-HU" dirty="0" smtClean="0"/>
          </a:p>
          <a:p>
            <a:pPr marL="0" indent="0" algn="just">
              <a:buNone/>
            </a:pPr>
            <a:endParaRPr lang="hu-HU" dirty="0"/>
          </a:p>
          <a:p>
            <a:pPr marL="0" indent="0" algn="just">
              <a:buNone/>
            </a:pPr>
            <a:endParaRPr lang="hu-HU" dirty="0" smtClean="0"/>
          </a:p>
          <a:p>
            <a:pPr marL="0" indent="0" algn="just">
              <a:buNone/>
            </a:pPr>
            <a:endParaRPr lang="hu-HU" dirty="0" smtClean="0"/>
          </a:p>
          <a:p>
            <a:pPr marL="0" indent="0" algn="just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b="1" dirty="0" smtClean="0"/>
              <a:t>Bal kézzel is lehet szépen írni!</a:t>
            </a:r>
          </a:p>
          <a:p>
            <a:pPr algn="ctr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295" y="2609582"/>
            <a:ext cx="365328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8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 smtClean="0">
                <a:solidFill>
                  <a:srgbClr val="FF0000"/>
                </a:solidFill>
              </a:rPr>
              <a:t>Hogyan segíthető a kézizomzat erősítése?</a:t>
            </a:r>
            <a:endParaRPr lang="hu-HU" sz="48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709"/>
          </a:xfrm>
        </p:spPr>
        <p:txBody>
          <a:bodyPr>
            <a:normAutofit fontScale="85000" lnSpcReduction="20000"/>
          </a:bodyPr>
          <a:lstStyle/>
          <a:p>
            <a:pPr algn="just">
              <a:buFontTx/>
              <a:buChar char="-"/>
            </a:pPr>
            <a:r>
              <a:rPr lang="hu-HU" dirty="0" err="1"/>
              <a:t>g</a:t>
            </a:r>
            <a:r>
              <a:rPr lang="hu-HU" dirty="0" err="1" smtClean="0"/>
              <a:t>yurmázás</a:t>
            </a:r>
            <a:endParaRPr lang="hu-HU" dirty="0" smtClean="0"/>
          </a:p>
          <a:p>
            <a:pPr algn="just">
              <a:buFontTx/>
              <a:buChar char="-"/>
            </a:pPr>
            <a:r>
              <a:rPr lang="hu-HU" dirty="0"/>
              <a:t>h</a:t>
            </a:r>
            <a:r>
              <a:rPr lang="hu-HU" dirty="0" smtClean="0"/>
              <a:t>omokvár építése</a:t>
            </a:r>
          </a:p>
          <a:p>
            <a:pPr algn="just">
              <a:buFontTx/>
              <a:buChar char="-"/>
            </a:pPr>
            <a:r>
              <a:rPr lang="hu-HU" dirty="0"/>
              <a:t>p</a:t>
            </a:r>
            <a:r>
              <a:rPr lang="hu-HU" dirty="0" smtClean="0"/>
              <a:t>apír vágása, tépése</a:t>
            </a:r>
          </a:p>
          <a:p>
            <a:pPr algn="just">
              <a:buFontTx/>
              <a:buChar char="-"/>
            </a:pPr>
            <a:r>
              <a:rPr lang="hu-HU" dirty="0"/>
              <a:t>g</a:t>
            </a:r>
            <a:r>
              <a:rPr lang="hu-HU" dirty="0" smtClean="0"/>
              <a:t>yöngyfűzés</a:t>
            </a:r>
          </a:p>
          <a:p>
            <a:pPr algn="just">
              <a:buFontTx/>
              <a:buChar char="-"/>
            </a:pPr>
            <a:r>
              <a:rPr lang="hu-HU" dirty="0"/>
              <a:t>c</a:t>
            </a:r>
            <a:r>
              <a:rPr lang="hu-HU" dirty="0" smtClean="0"/>
              <a:t>ipőfűzés</a:t>
            </a:r>
          </a:p>
          <a:p>
            <a:pPr algn="just">
              <a:buFontTx/>
              <a:buChar char="-"/>
            </a:pPr>
            <a:r>
              <a:rPr lang="hu-HU" dirty="0"/>
              <a:t>k</a:t>
            </a:r>
            <a:r>
              <a:rPr lang="hu-HU" dirty="0" smtClean="0"/>
              <a:t>is kavicsok, kagylók szemezgetése</a:t>
            </a:r>
          </a:p>
          <a:p>
            <a:pPr algn="just">
              <a:buFontTx/>
              <a:buChar char="-"/>
            </a:pPr>
            <a:r>
              <a:rPr lang="hu-HU" dirty="0"/>
              <a:t>c</a:t>
            </a:r>
            <a:r>
              <a:rPr lang="hu-HU" dirty="0" smtClean="0"/>
              <a:t>seresznye magozása</a:t>
            </a:r>
          </a:p>
          <a:p>
            <a:pPr algn="just">
              <a:buFontTx/>
              <a:buChar char="-"/>
            </a:pPr>
            <a:r>
              <a:rPr lang="hu-HU" dirty="0"/>
              <a:t>b</a:t>
            </a:r>
            <a:r>
              <a:rPr lang="hu-HU" dirty="0" smtClean="0"/>
              <a:t>orsófejtés</a:t>
            </a:r>
          </a:p>
          <a:p>
            <a:pPr algn="just">
              <a:buFontTx/>
              <a:buChar char="-"/>
            </a:pPr>
            <a:r>
              <a:rPr lang="hu-HU" dirty="0" smtClean="0"/>
              <a:t>labda, golyó gurítása és pörgetése</a:t>
            </a:r>
          </a:p>
          <a:p>
            <a:pPr algn="just">
              <a:buFontTx/>
              <a:buChar char="-"/>
            </a:pPr>
            <a:r>
              <a:rPr lang="hu-HU" dirty="0"/>
              <a:t>h</a:t>
            </a:r>
            <a:r>
              <a:rPr lang="hu-HU" dirty="0" smtClean="0"/>
              <a:t>omokba rajzolás ujjal vagy pálcikával</a:t>
            </a:r>
          </a:p>
          <a:p>
            <a:pPr algn="just">
              <a:buFontTx/>
              <a:buChar char="-"/>
            </a:pPr>
            <a:r>
              <a:rPr lang="hu-HU" dirty="0"/>
              <a:t>a</a:t>
            </a:r>
            <a:r>
              <a:rPr lang="hu-HU" dirty="0" smtClean="0"/>
              <a:t>szfaltra rajzolás krétával, kővel</a:t>
            </a:r>
          </a:p>
          <a:p>
            <a:pPr algn="just">
              <a:buFontTx/>
              <a:buChar char="-"/>
            </a:pPr>
            <a:r>
              <a:rPr lang="hu-HU" dirty="0"/>
              <a:t>f</a:t>
            </a:r>
            <a:r>
              <a:rPr lang="hu-HU" dirty="0" smtClean="0"/>
              <a:t>estés ujjal, kézzel, ecsettel nagy felületű papírra 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876" y="2299563"/>
            <a:ext cx="2592000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8344"/>
            <a:ext cx="10515600" cy="1064872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FF0000"/>
                </a:solidFill>
              </a:rPr>
              <a:t>Olvasás- és írástanulás</a:t>
            </a:r>
            <a:endParaRPr lang="hu-HU" sz="48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0861" y="1967696"/>
            <a:ext cx="11401063" cy="4710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HANGOZTATÓ-ELEMZŐ-ÖSSZETEVŐ </a:t>
            </a:r>
            <a:r>
              <a:rPr lang="hu-HU" dirty="0"/>
              <a:t>(szótagoló) </a:t>
            </a:r>
            <a:r>
              <a:rPr lang="hu-HU" dirty="0" smtClean="0"/>
              <a:t>technika</a:t>
            </a:r>
          </a:p>
          <a:p>
            <a:pPr marL="0" indent="0">
              <a:buNone/>
            </a:pPr>
            <a:r>
              <a:rPr lang="hu-HU" dirty="0" smtClean="0"/>
              <a:t>- hangokra bontunk</a:t>
            </a:r>
          </a:p>
          <a:p>
            <a:pPr marL="0" indent="0">
              <a:buNone/>
            </a:pPr>
            <a:r>
              <a:rPr lang="hu-HU" dirty="0" smtClean="0"/>
              <a:t>- hangokat keresünk </a:t>
            </a:r>
          </a:p>
          <a:p>
            <a:pPr marL="0" indent="0">
              <a:buNone/>
            </a:pPr>
            <a:r>
              <a:rPr lang="hu-HU" dirty="0" smtClean="0"/>
              <a:t>- „titkosnyelven” beszélünk </a:t>
            </a:r>
          </a:p>
          <a:p>
            <a:pPr>
              <a:buFontTx/>
              <a:buChar char="-"/>
            </a:pPr>
            <a:r>
              <a:rPr lang="hu-HU" dirty="0" smtClean="0"/>
              <a:t>szótagolunk </a:t>
            </a:r>
          </a:p>
          <a:p>
            <a:pPr>
              <a:buFontTx/>
              <a:buChar char="-"/>
            </a:pPr>
            <a:r>
              <a:rPr lang="hu-HU" dirty="0" smtClean="0"/>
              <a:t>összeolvasunk</a:t>
            </a:r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371" y="2848096"/>
            <a:ext cx="341947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7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89904" y="821803"/>
            <a:ext cx="8727311" cy="5355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400" dirty="0" smtClean="0"/>
              <a:t>Minden </a:t>
            </a:r>
            <a:r>
              <a:rPr lang="hu-HU" sz="4400" dirty="0"/>
              <a:t>gyermek a maga útját járja. Ha bármilyen aprókat lép is, haladását siker fogja koronázni. Egyikük néhány lépés után szaladni kezd, a másik tartja a kezdeti tempót. Van, aki lassít közben egy </a:t>
            </a:r>
            <a:r>
              <a:rPr lang="hu-HU" sz="4400" dirty="0" smtClean="0"/>
              <a:t>kicsit.</a:t>
            </a:r>
          </a:p>
          <a:p>
            <a:pPr marL="0" indent="0" algn="ctr">
              <a:buNone/>
            </a:pPr>
            <a:endParaRPr lang="hu-HU" sz="4400" dirty="0" smtClean="0"/>
          </a:p>
          <a:p>
            <a:pPr marL="0" indent="0">
              <a:buNone/>
            </a:pPr>
            <a:r>
              <a:rPr lang="hu-HU" sz="4400" dirty="0" smtClean="0"/>
              <a:t> </a:t>
            </a:r>
            <a:r>
              <a:rPr lang="hu-HU" sz="4400" b="1" dirty="0" smtClean="0"/>
              <a:t>Végül mind célba ér majd!</a:t>
            </a:r>
            <a:r>
              <a:rPr lang="hu-HU" sz="4400" b="1" dirty="0" smtClean="0">
                <a:sym typeface="Wingdings" panose="05000000000000000000" pitchFamily="2" charset="2"/>
              </a:rPr>
              <a:t></a:t>
            </a:r>
            <a:endParaRPr lang="hu-HU" sz="4400" b="1" dirty="0" smtClean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032" y="4547666"/>
            <a:ext cx="292036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8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6" y="787078"/>
            <a:ext cx="10065145" cy="53898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6000" dirty="0" smtClean="0">
                <a:solidFill>
                  <a:srgbClr val="FF0000"/>
                </a:solidFill>
              </a:rPr>
              <a:t>Köszönöm szépen a figyelmet!</a:t>
            </a:r>
            <a:endParaRPr lang="hu-HU" sz="6000" dirty="0">
              <a:solidFill>
                <a:srgbClr val="FF000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296" y="2028825"/>
            <a:ext cx="3892868" cy="414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39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Life quotes, Love me quotes, Motivation inspirati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633" y="365125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61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965" y="520861"/>
            <a:ext cx="5601914" cy="1562582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FF0000"/>
                </a:solidFill>
              </a:rPr>
              <a:t>Óvodából az iskolába</a:t>
            </a:r>
            <a:endParaRPr lang="hu-HU" sz="48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3611301"/>
            <a:ext cx="10515600" cy="2565662"/>
          </a:xfrm>
        </p:spPr>
        <p:txBody>
          <a:bodyPr>
            <a:normAutofit/>
          </a:bodyPr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617" y="2283347"/>
            <a:ext cx="5270373" cy="221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2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8436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solidFill>
                  <a:srgbClr val="FF0000"/>
                </a:solidFill>
              </a:rPr>
              <a:t>Szülői kihívás</a:t>
            </a:r>
            <a:endParaRPr lang="hu-HU" sz="48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73562"/>
            <a:ext cx="10515600" cy="4417456"/>
          </a:xfrm>
        </p:spPr>
        <p:txBody>
          <a:bodyPr/>
          <a:lstStyle/>
          <a:p>
            <a:pPr marL="0" indent="0" algn="just">
              <a:buNone/>
            </a:pPr>
            <a:r>
              <a:rPr lang="hu-HU" dirty="0" smtClean="0"/>
              <a:t>Az iskolakezdés a szülők számára is kihívást jelent. </a:t>
            </a:r>
          </a:p>
          <a:p>
            <a:pPr marL="0" indent="0" algn="just">
              <a:buNone/>
            </a:pPr>
            <a:r>
              <a:rPr lang="hu-HU" dirty="0" smtClean="0"/>
              <a:t>Némi feszültséggel is jár, de fontos, hogy ezt NE mutassák a gyermekük előtt, mert bizonytalanná tehetik őket és félelmet kelthetnek bennük. </a:t>
            </a:r>
          </a:p>
          <a:p>
            <a:pPr marL="0" indent="0" algn="just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i="1" dirty="0" smtClean="0"/>
              <a:t>Hogyan tudják segíteni gyermeküket?</a:t>
            </a:r>
          </a:p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696" y="4095720"/>
            <a:ext cx="3324225" cy="199072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008" y="4219545"/>
            <a:ext cx="36385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7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0946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FF0000"/>
                </a:solidFill>
              </a:rPr>
              <a:t>Beszélgessünk gyermekünkkel!</a:t>
            </a:r>
            <a:endParaRPr lang="hu-HU" sz="48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 smtClean="0"/>
              <a:t>Fogalmaztassuk meg velük, miért jó, hogy iskolások lesznek. </a:t>
            </a:r>
          </a:p>
          <a:p>
            <a:pPr marL="0" indent="0" algn="just">
              <a:buNone/>
            </a:pPr>
            <a:r>
              <a:rPr lang="hu-HU" dirty="0" smtClean="0"/>
              <a:t>Ezzel iskolai motivációjukat is erősítjük.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991" y="3630120"/>
            <a:ext cx="2576894" cy="224285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735" y="3534461"/>
            <a:ext cx="2408682" cy="225294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254" y="3326131"/>
            <a:ext cx="2235994" cy="260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6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27322"/>
            <a:ext cx="10515600" cy="1342664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solidFill>
                  <a:srgbClr val="FF0000"/>
                </a:solidFill>
              </a:rPr>
              <a:t>Tanulás az iskolában</a:t>
            </a:r>
            <a:endParaRPr lang="hu-HU" sz="48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9919" y="1256146"/>
            <a:ext cx="11972081" cy="4920818"/>
          </a:xfrm>
        </p:spPr>
        <p:txBody>
          <a:bodyPr/>
          <a:lstStyle/>
          <a:p>
            <a:pPr marL="0" indent="0">
              <a:buNone/>
            </a:pPr>
            <a:r>
              <a:rPr lang="hu-HU" i="1" dirty="0" smtClean="0"/>
              <a:t>Tanév eleji feladataink:</a:t>
            </a:r>
          </a:p>
          <a:p>
            <a:pPr>
              <a:buFontTx/>
              <a:buChar char="-"/>
            </a:pPr>
            <a:r>
              <a:rPr lang="hu-HU" dirty="0"/>
              <a:t>m</a:t>
            </a:r>
            <a:r>
              <a:rPr lang="hu-HU" dirty="0" smtClean="0"/>
              <a:t>egfelelő szokásrendszer kialakítása</a:t>
            </a:r>
          </a:p>
          <a:p>
            <a:pPr>
              <a:buFontTx/>
              <a:buChar char="-"/>
            </a:pPr>
            <a:r>
              <a:rPr lang="hu-HU" dirty="0"/>
              <a:t>f</a:t>
            </a:r>
            <a:r>
              <a:rPr lang="hu-HU" dirty="0" smtClean="0"/>
              <a:t>elelősök választása</a:t>
            </a:r>
          </a:p>
          <a:p>
            <a:pPr>
              <a:buFontTx/>
              <a:buChar char="-"/>
            </a:pPr>
            <a:r>
              <a:rPr lang="hu-HU" dirty="0"/>
              <a:t>s</a:t>
            </a:r>
            <a:r>
              <a:rPr lang="hu-HU" dirty="0" smtClean="0"/>
              <a:t>zabályok órán, a szünetben és a napköziben</a:t>
            </a:r>
          </a:p>
          <a:p>
            <a:pPr>
              <a:buFontTx/>
              <a:buChar char="-"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Folyamatosan ismerjük el, figyeljük gyermekünk fejlődését.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800" y="4406413"/>
            <a:ext cx="198882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5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69742"/>
            <a:ext cx="10515600" cy="1026624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FF0000"/>
                </a:solidFill>
              </a:rPr>
              <a:t>Az iskolai tanulást elősegítő képességek</a:t>
            </a:r>
            <a:endParaRPr lang="hu-HU" sz="48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763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Játékkal: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Minél több közös idő a szabadban!</a:t>
            </a:r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b="1" dirty="0" smtClean="0"/>
              <a:t>Az együtt eltöltött idő a legdrágább kincs!</a:t>
            </a:r>
          </a:p>
          <a:p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3" y="2824013"/>
            <a:ext cx="2619375" cy="17430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816" y="2369671"/>
            <a:ext cx="2377440" cy="237744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7364" y="2643991"/>
            <a:ext cx="2712720" cy="210312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4439" y="2695111"/>
            <a:ext cx="2413433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5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FF0000"/>
                </a:solidFill>
              </a:rPr>
              <a:t>Beszédfejlődés</a:t>
            </a:r>
            <a:endParaRPr lang="hu-HU" sz="54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8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K</a:t>
            </a:r>
            <a:r>
              <a:rPr lang="hu-HU" dirty="0" smtClean="0"/>
              <a:t>ellő figyelmet kell fordítani, hogy a gyermekünk ki tudja  fejezni a gondolatait, érzéseit.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b="1" dirty="0" smtClean="0"/>
              <a:t>Mindig használjuk ki a gyermekünk természetes közlésigényét!</a:t>
            </a:r>
          </a:p>
          <a:p>
            <a:pPr marL="0" indent="0">
              <a:buNone/>
            </a:pPr>
            <a:r>
              <a:rPr lang="hu-HU" dirty="0"/>
              <a:t>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- mesélés fontossága</a:t>
            </a:r>
          </a:p>
          <a:p>
            <a:pPr marL="0" indent="0">
              <a:buNone/>
            </a:pPr>
            <a:r>
              <a:rPr lang="hu-HU" dirty="0" smtClean="0"/>
              <a:t>- irányított mesehallgatás</a:t>
            </a:r>
          </a:p>
          <a:p>
            <a:pPr marL="0" indent="0">
              <a:buNone/>
            </a:pPr>
            <a:r>
              <a:rPr lang="hu-HU" dirty="0" smtClean="0"/>
              <a:t>- mese a televízióban</a:t>
            </a:r>
          </a:p>
          <a:p>
            <a:pPr marL="0" indent="0" algn="just">
              <a:buNone/>
            </a:pPr>
            <a:r>
              <a:rPr lang="hu-HU" dirty="0" smtClean="0"/>
              <a:t> 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008" y="3889113"/>
            <a:ext cx="42005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1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6434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FF0000"/>
                </a:solidFill>
              </a:rPr>
              <a:t>Írás</a:t>
            </a:r>
            <a:endParaRPr lang="hu-HU" sz="48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 smtClean="0"/>
              <a:t>Helyes ceruzafogás</a:t>
            </a:r>
          </a:p>
          <a:p>
            <a:pPr algn="just">
              <a:buFontTx/>
              <a:buChar char="-"/>
            </a:pPr>
            <a:r>
              <a:rPr lang="hu-HU" dirty="0" smtClean="0"/>
              <a:t>ceruzafogó vagy háromszögletű ceruza használata megkönnyíti a ceruzafogást</a:t>
            </a:r>
          </a:p>
          <a:p>
            <a:pPr algn="just">
              <a:buFontTx/>
              <a:buChar char="-"/>
            </a:pPr>
            <a:r>
              <a:rPr lang="hu-HU" dirty="0" smtClean="0"/>
              <a:t>kéztorna, segíti a kéz izmainak a fejlesztését</a:t>
            </a:r>
            <a:endParaRPr lang="hu-HU" dirty="0"/>
          </a:p>
        </p:txBody>
      </p:sp>
      <p:pic>
        <p:nvPicPr>
          <p:cNvPr id="4" name="Picture 2" descr="Képtalálat a következőre: „ceruzafogást segítő eszközök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08" y="4425390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éptalálat a következőre: „ceruzafogást segítő eszközök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26" y="4492319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Képtalálat a következőre: „kéztorna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812" y="4736866"/>
            <a:ext cx="4002571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96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300</Words>
  <Application>Microsoft Office PowerPoint</Application>
  <PresentationFormat>Szélesvásznú</PresentationFormat>
  <Paragraphs>75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Office-téma</vt:lpstr>
      <vt:lpstr>PowerPoint-bemutató</vt:lpstr>
      <vt:lpstr>PowerPoint-bemutató</vt:lpstr>
      <vt:lpstr>Óvodából az iskolába</vt:lpstr>
      <vt:lpstr>Szülői kihívás</vt:lpstr>
      <vt:lpstr>Beszélgessünk gyermekünkkel!</vt:lpstr>
      <vt:lpstr>Tanulás az iskolában</vt:lpstr>
      <vt:lpstr>Az iskolai tanulást elősegítő képességek</vt:lpstr>
      <vt:lpstr>Beszédfejlődés</vt:lpstr>
      <vt:lpstr>Írás</vt:lpstr>
      <vt:lpstr>Jobbkezes, balkezes</vt:lpstr>
      <vt:lpstr>Hogyan segíthető a kézizomzat erősítése?</vt:lpstr>
      <vt:lpstr>Olvasás- és írástanulás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Szabóné Tóth Edit</dc:creator>
  <cp:lastModifiedBy>Szabóné Tóth Edit</cp:lastModifiedBy>
  <cp:revision>27</cp:revision>
  <dcterms:created xsi:type="dcterms:W3CDTF">2022-02-24T18:06:34Z</dcterms:created>
  <dcterms:modified xsi:type="dcterms:W3CDTF">2022-03-02T08:30:45Z</dcterms:modified>
</cp:coreProperties>
</file>